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Default Extension="60841448" ContentType="image/png"/>
  <Default Extension="89565851" ContentType="image/png"/>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088758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_673a424d4121131.60841448"/>
  <Relationship Id="rId3" Type="http://schemas.openxmlformats.org/officeDocument/2006/relationships/image" Target="../media/logo_673a424d5972f62.8956585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 y="9525"/>
          <a:ext cx="9229725" cy="6600825"/>
          <a:chOff x="9525" y="9525"/>
          <a:chExt cx="9229725" cy="6600825"/>
        </a:xfrm>
      </p:grpSpPr>
      <p:pic>
        <p:nvPicPr>
          <p:cNvPr id="1" name="Low-Flow Low-Gradient Aortic Stenosis and True Severe Aortic Stenosis" descr="Low-Flow Low-Gradient Aortic Stenosis and True Severe Aortic Stenosis"/>
          <p:cNvPicPr>
            <a:picLocks noChangeAspect="1"/>
          </p:cNvPicPr>
          <p:nvPr/>
        </p:nvPicPr>
        <p:blipFill>
          <a:blip r:embed="rId2"/>
          <a:stretch>
            <a:fillRect/>
          </a:stretch>
        </p:blipFill>
        <p:spPr>
          <a:xfrm>
            <a:off x="9525" y="885825"/>
            <a:ext cx="4391025" cy="5715000"/>
          </a:xfrm>
          <a:prstGeom prst="rect">
            <a:avLst/>
          </a:prstGeom>
          <a:noFill/>
        </p:spPr>
      </p:pic>
      <p:pic>
        <p:nvPicPr>
          <p:cNvPr id="2" name="logo" descr="logo"/>
          <p:cNvPicPr>
            <a:picLocks noChangeAspect="1"/>
          </p:cNvPicPr>
          <p:nvPr/>
        </p:nvPicPr>
        <p:blipFill>
          <a:blip r:embed="rId3"/>
          <a:stretch>
            <a:fillRect/>
          </a:stretch>
        </p:blipFill>
        <p:spPr>
          <a:xfrm>
            <a:off x="7467600" y="9525"/>
            <a:ext cx="1666875" cy="619125"/>
          </a:xfrm>
          <a:prstGeom prst="rect">
            <a:avLst/>
          </a:prstGeom>
          <a:noFill/>
        </p:spPr>
      </p:pic>
      <p:sp>
        <p:nvSpPr>
          <p:cNvPr id="3" name=""/>
          <p:cNvSpPr txBox="1"/>
          <p:nvPr/>
        </p:nvSpPr>
        <p:spPr>
          <a:xfrm>
            <a:off x="9525" y="9525"/>
            <a:ext cx="5715000" cy="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1000" spc="0" u="none">
                <a:solidFill>
                  <a:srgbClr val="000000">
                    <a:alpha val="100000"/>
                  </a:srgbClr>
                </a:solidFill>
                <a:latin typeface="Calibri"/>
              </a:rPr>
              <a:t><![CDATA[Grigoryan K, Demetrescu C, Kasouridis I, Abiola O, Masci PG, Oguz D, Benedetti G, Mak SM, Parwani P, Preston R, Chiribiri A, Hancock J, Patterson T, Redwood S, Prendergast B, Grapsa J]]></a:t>
            </a:r>
          </a:p>
        </p:txBody>
      </p:sp>
      <p:sp>
        <p:nvSpPr>
          <p:cNvPr id="4" name=""/>
          <p:cNvSpPr txBox="1"/>
          <p:nvPr/>
        </p:nvSpPr>
        <p:spPr>
          <a:xfrm>
            <a:off x="9525" y="333375"/>
            <a:ext cx="9220200" cy="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1000" spc="0" u="none">
                <a:solidFill>
                  <a:srgbClr val="000000">
                    <a:alpha val="100000"/>
                  </a:srgbClr>
                </a:solidFill>
                <a:latin typeface="Calibri"/>
              </a:rPr>
              <a:t><![CDATA[Low-Flow Low-Gradient Aortic Stenosis and True Severe Aortic Stenosis]]></a:t>
            </a:r>
          </a:p>
        </p:txBody>
      </p:sp>
      <p:sp>
        <p:nvSpPr>
          <p:cNvPr id="5" name=""/>
          <p:cNvSpPr txBox="1"/>
          <p:nvPr/>
        </p:nvSpPr>
        <p:spPr>
          <a:xfrm>
            <a:off x="9525" y="514350"/>
            <a:ext cx="9220200" cy="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1000" spc="0" u="none">
                <a:solidFill>
                  <a:srgbClr val="000000">
                    <a:alpha val="100000"/>
                  </a:srgbClr>
                </a:solidFill>
                <a:latin typeface="Calibri"/>
              </a:rPr>
              <a:t><![CDATA[Citation: Cardiac Failure Review 2022;8:e31.]]></a:t>
            </a:r>
          </a:p>
        </p:txBody>
      </p:sp>
      <p:sp>
        <p:nvSpPr>
          <p:cNvPr id="6" name=""/>
          <p:cNvSpPr txBox="1"/>
          <p:nvPr/>
        </p:nvSpPr>
        <p:spPr>
          <a:xfrm>
            <a:off x="9525" y="685800"/>
            <a:ext cx="9220200" cy="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1000" spc="0" u="none">
                <a:solidFill>
                  <a:srgbClr val="000000">
                    <a:alpha val="100000"/>
                  </a:srgbClr>
                </a:solidFill>
                <a:latin typeface="Calibri"/>
              </a:rPr>
              <a:t><![CDATA[https://doi.org/10.15420/cfr.2022.10]]></a:t>
            </a:r>
          </a:p>
        </p:txBody>
      </p:sp>
    </p:spTree>
  </p:cSld>
  <p:clrMapOvr>
    <a:masterClrMapping/>
  </p:clrMapOvr>
</p:sld>
</file>

<file path=ppt/theme/theme1.xml><?xml version="1.0" encoding="utf-8"?>
<a:theme xmlns:a="http://schemas.openxmlformats.org/drawingml/2006/main" name="Theme97">
  <a:themeElements>
    <a:clrScheme name="Theme9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2024-11-17T19:21:49Z</dcterms:created>
  <dcterms:modified xsi:type="dcterms:W3CDTF">2024-11-17T19:21:49Z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