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Default Extension="svg" ContentType="image/svg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slideLayouts/slideLayout1.xml" ContentType="application/vnd.openxmlformats-officedocument.presentationml.slideLayout+xml"/>
  <Override PartName="/ppt/slides/slide1.xml" ContentType="application/vnd.openxmlformats-officedocument.presentationml.slide+xml"/>
  <Default Extension="gif" ContentType="image/gif"/>
  <Default Extension="jpg" ContentType="image/jpeg"/>
  <Default Extension="jpeg" ContentType="image/jpeg"/>
  <Default Extension="png" ContentType="image/png"/>
  <Default Extension="xlsx" ContentType="application/vnd.openxmlformats-officedocument.spreadsheetml.sheet"/>
  <Default Extension="42432987" ContentType="image/jpeg"/>
  <Default Extension="37153451" ContentType="image/png"/>
</Types>
</file>

<file path=_rels/.rels><?xml version="1.0" encoding="UTF-8" standalone="yes"?>
<Relationships xmlns="http://schemas.openxmlformats.org/package/2006/relationships">
  <Relationship Id="rId1" Type="http://schemas.openxmlformats.org/officeDocument/2006/relationships/officeDocument" Target="ppt/presentation.xml"/>
  <Relationship Id="rId2" Type="http://schemas.openxmlformats.org/package/2006/relationships/metadata/core-properties" Target="docProps/core.xml"/>
  <Relationship Id="rId3" Type="http://schemas.openxmlformats.org/officeDocument/2006/relationships/extended-properties" Target="docProps/app.xml"/>
  <Relationship Id="rId4" Type="http://schemas.openxmlformats.org/officeDocument/2006/relationships/custom-properties" Target="docProps/custom.xml"/>
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</p:sldIdLst>
  <p:sldSz cx="9144000" cy="6858000" type="screen4x3"/>
  <p:notesSz cx="6858000" cy="9144000"/>
  <p:defaultTextStyle>
    <a:defPPr>
      <a:defRPr lang="fr-FR"/>
    </a:defPPr>
    <a:lvl1pPr algn="l" defTabSz="914400" eaLnBrk="1" hangingPunct="1" latinLnBrk="0" marL="0" rtl="0">
      <a:defRPr kern="1200" sz="1800">
        <a:solidFill>
          <a:schemeClr val="tx1"/>
        </a:solidFill>
        <a:latin typeface="+mn-lt"/>
        <a:ea typeface="+mn-ea"/>
        <a:cs typeface="+mn-cs"/>
      </a:defRPr>
    </a:lvl1pPr>
    <a:lvl2pPr algn="l" defTabSz="914400" eaLnBrk="1" hangingPunct="1" latinLnBrk="0" marL="457200" rtl="0">
      <a:defRPr kern="1200" sz="1800">
        <a:solidFill>
          <a:schemeClr val="tx1"/>
        </a:solidFill>
        <a:latin typeface="+mn-lt"/>
        <a:ea typeface="+mn-ea"/>
        <a:cs typeface="+mn-cs"/>
      </a:defRPr>
    </a:lvl2pPr>
    <a:lvl3pPr algn="l" defTabSz="914400" eaLnBrk="1" hangingPunct="1" latinLnBrk="0" marL="914400" rtl="0">
      <a:defRPr kern="1200" sz="1800">
        <a:solidFill>
          <a:schemeClr val="tx1"/>
        </a:solidFill>
        <a:latin typeface="+mn-lt"/>
        <a:ea typeface="+mn-ea"/>
        <a:cs typeface="+mn-cs"/>
      </a:defRPr>
    </a:lvl3pPr>
    <a:lvl4pPr algn="l" defTabSz="914400" eaLnBrk="1" hangingPunct="1" latinLnBrk="0" marL="1371600" rtl="0">
      <a:defRPr kern="1200" sz="1800">
        <a:solidFill>
          <a:schemeClr val="tx1"/>
        </a:solidFill>
        <a:latin typeface="+mn-lt"/>
        <a:ea typeface="+mn-ea"/>
        <a:cs typeface="+mn-cs"/>
      </a:defRPr>
    </a:lvl4pPr>
    <a:lvl5pPr algn="l" defTabSz="914400" eaLnBrk="1" hangingPunct="1" latinLnBrk="0" marL="1828800" rtl="0">
      <a:defRPr kern="1200" sz="1800">
        <a:solidFill>
          <a:schemeClr val="tx1"/>
        </a:solidFill>
        <a:latin typeface="+mn-lt"/>
        <a:ea typeface="+mn-ea"/>
        <a:cs typeface="+mn-cs"/>
      </a:defRPr>
    </a:lvl5pPr>
    <a:lvl6pPr algn="l" defTabSz="914400" eaLnBrk="1" hangingPunct="1" latinLnBrk="0" marL="2286000" rtl="0">
      <a:defRPr kern="1200" sz="1800">
        <a:solidFill>
          <a:schemeClr val="tx1"/>
        </a:solidFill>
        <a:latin typeface="+mn-lt"/>
        <a:ea typeface="+mn-ea"/>
        <a:cs typeface="+mn-cs"/>
      </a:defRPr>
    </a:lvl6pPr>
    <a:lvl7pPr algn="l" defTabSz="914400" eaLnBrk="1" hangingPunct="1" latinLnBrk="0" marL="2743200" rtl="0">
      <a:defRPr kern="1200" sz="1800">
        <a:solidFill>
          <a:schemeClr val="tx1"/>
        </a:solidFill>
        <a:latin typeface="+mn-lt"/>
        <a:ea typeface="+mn-ea"/>
        <a:cs typeface="+mn-cs"/>
      </a:defRPr>
    </a:lvl7pPr>
    <a:lvl8pPr algn="l" defTabSz="914400" eaLnBrk="1" hangingPunct="1" latinLnBrk="0" marL="3200400" rtl="0">
      <a:defRPr kern="1200" sz="1800">
        <a:solidFill>
          <a:schemeClr val="tx1"/>
        </a:solidFill>
        <a:latin typeface="+mn-lt"/>
        <a:ea typeface="+mn-ea"/>
        <a:cs typeface="+mn-cs"/>
      </a:defRPr>
    </a:lvl8pPr>
    <a:lvl9pPr algn="l" defTabSz="914400" eaLnBrk="1" hangingPunct="1" latinLnBrk="0" marL="3657600" rtl="0">
      <a:defRPr kern="1200" sz="18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showComments="0" lastView="sldView">
  <p:slideViewPr>
    <p:cSldViewPr>
      <p:cViewPr>
        <p:scale>
          <a:sx d="100" n="100"/>
          <a:sy d="100" n="100"/>
        </p:scale>
        <p:origin x="0" y="0"/>
      </p:cViewPr>
    </p:cSldViewPr>
  </p:slideViewPr>
</p:viewPr>
</file>

<file path=ppt/_rels/presentation.xml.rels><?xml version="1.0" encoding="UTF-8" standalone="yes"?>
<Relationships xmlns="http://schemas.openxmlformats.org/package/2006/relationships">
  <Relationship Id="rId1" Type="http://schemas.openxmlformats.org/officeDocument/2006/relationships/slideMaster" Target="slideMasters/slideMaster1.xml"/>
  <Relationship Id="rId2" Type="http://schemas.openxmlformats.org/officeDocument/2006/relationships/theme" Target="theme/theme1.xml"/>
  <Relationship Id="rId3" Type="http://schemas.openxmlformats.org/officeDocument/2006/relationships/slide" Target="slides/slide1.xml"/>
  <Relationship Id="rId4" Type="http://schemas.openxmlformats.org/officeDocument/2006/relationships/presProps" Target="presProps.xml"/>
  <Relationship Id="rId5" Type="http://schemas.openxmlformats.org/officeDocument/2006/relationships/viewProps" Target="viewProps.xml"/>
  <Relationship Id="rId6" Type="http://schemas.openxmlformats.org/officeDocument/2006/relationships/tableStyles" Target="tableStyles.xml"/>
</Relationships>

</file>

<file path=ppt/slideLayouts/_rels/slideLayout1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theme" Target="../theme/theme1.xml"/>
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420841926" r:id="rId1"/>
  </p:sldLayoutIdLst>
  <p:txStyles>
    <p:titleStyle>
      <a:lvl1pPr algn="ctr">
        <a:defRPr sz="4400" kern="1200">
          <a:solidFill>
            <a:schemeClr val="lt1"/>
          </a:solidFill>
        </a:defRPr>
      </a:lvl1pPr>
      <a:extLst/>
    </p:titleStyle>
    <p:bodyStyle>
      <a:lvl1pPr algn="ctr" indent="-324900">
        <a:defRPr sz="3200" kern="1200">
          <a:solidFill>
            <a:schemeClr val="tx1"/>
          </a:solidFill>
        </a:defRPr>
      </a:lvl1pPr>
      <a:extLst/>
    </p:bodyStyle>
    <p:otherStyle>
      <a:defPPr algn="ctr">
        <a:defRPr kern="1200">
          <a:solidFill>
            <a:schemeClr val="tx1"/>
          </a:solidFill>
        </a:defRPr>
      </a:defPPr>
      <a:extLst/>
    </p:otherStyle>
  </p:txStyles>
</p:sldMaster>
</file>

<file path=ppt/slides/_rels/slide1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image_67398ff572a9161.42432987"/>
  <Relationship Id="rId3" Type="http://schemas.openxmlformats.org/officeDocument/2006/relationships/image" Target="../media/logo_67398ff59969512.37153451"/>
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9525" y="9525"/>
          <a:ext cx="9229725" cy="6419850"/>
          <a:chOff x="9525" y="9525"/>
          <a:chExt cx="9229725" cy="6419850"/>
        </a:xfrm>
      </p:grpSpPr>
      <p:pic>
        <p:nvPicPr>
          <p:cNvPr id="1" name="Figure 1: Three-Channel ST-Segment Trend on 24-h Holter ECG in a  Patient with Variant Angina and a ‘Coronary Spasm Storm’" descr="Figure 1: Three-Channel ST-Segment Trend on 24-h Holter ECG in a  Patient with Variant Angina and a ‘Coronary Spasm Storm’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25" y="866775"/>
            <a:ext cx="6667500" cy="5553075"/>
          </a:xfrm>
          <a:prstGeom prst="rect">
            <a:avLst/>
          </a:prstGeom>
          <a:noFill/>
        </p:spPr>
      </p:pic>
      <p:pic>
        <p:nvPicPr>
          <p:cNvPr id="2" name="logo" descr="logo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67600" y="9525"/>
            <a:ext cx="1666875" cy="619125"/>
          </a:xfrm>
          <a:prstGeom prst="rect">
            <a:avLst/>
          </a:prstGeom>
          <a:noFill/>
        </p:spPr>
      </p:pic>
      <p:sp>
        <p:nvSpPr>
          <p:cNvPr id="3" name=""/>
          <p:cNvSpPr txBox="1"/>
          <p:nvPr/>
        </p:nvSpPr>
        <p:spPr>
          <a:xfrm>
            <a:off x="9525" y="9525"/>
            <a:ext cx="5715000" cy="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l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z="1000" spc="0" u="none">
                <a:solidFill>
                  <a:srgbClr val="000000">
                    <a:alpha val="100000"/>
                  </a:srgbClr>
                </a:solidFill>
                <a:latin typeface="Calibri"/>
              </a:rPr>
              <a:t><![CDATA[Lanza GA, Shimokawa H]]></a:t>
            </a:r>
          </a:p>
        </p:txBody>
      </p:sp>
      <p:sp>
        <p:nvSpPr>
          <p:cNvPr id="4" name=""/>
          <p:cNvSpPr txBox="1"/>
          <p:nvPr/>
        </p:nvSpPr>
        <p:spPr>
          <a:xfrm>
            <a:off x="9525" y="314325"/>
            <a:ext cx="9220200" cy="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l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z="1000" spc="0" u="none">
                <a:solidFill>
                  <a:srgbClr val="000000">
                    <a:alpha val="100000"/>
                  </a:srgbClr>
                </a:solidFill>
                <a:latin typeface="Calibri"/>
              </a:rPr>
              <a:t><![CDATA[Figure 1: Three-Channel ST-Segment Trend on 24-h Holter ECG in a  Patient with Variant Angina and a ‘Coronary Spasm Storm’]]></a:t>
            </a:r>
          </a:p>
        </p:txBody>
      </p:sp>
      <p:sp>
        <p:nvSpPr>
          <p:cNvPr id="5" name=""/>
          <p:cNvSpPr txBox="1"/>
          <p:nvPr/>
        </p:nvSpPr>
        <p:spPr>
          <a:xfrm>
            <a:off x="9525" y="495300"/>
            <a:ext cx="9220200" cy="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l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z="1000" spc="0" u="none">
                <a:solidFill>
                  <a:srgbClr val="000000">
                    <a:alpha val="100000"/>
                  </a:srgbClr>
                </a:solidFill>
                <a:latin typeface="Calibri"/>
              </a:rPr>
              <a:t><![CDATA[Citation: European Cardiology Review 2023;18:e38.]]></a:t>
            </a:r>
          </a:p>
        </p:txBody>
      </p:sp>
      <p:sp>
        <p:nvSpPr>
          <p:cNvPr id="6" name=""/>
          <p:cNvSpPr txBox="1"/>
          <p:nvPr/>
        </p:nvSpPr>
        <p:spPr>
          <a:xfrm>
            <a:off x="9525" y="666750"/>
            <a:ext cx="9220200" cy="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l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z="1000" spc="0" u="none">
                <a:solidFill>
                  <a:srgbClr val="000000">
                    <a:alpha val="100000"/>
                  </a:srgbClr>
                </a:solidFill>
                <a:latin typeface="Calibri"/>
              </a:rPr>
              <a:t><![CDATA[https://doi.org/10.15420/ecr.2022.47]]>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heme30">
  <a:themeElements>
    <a:clrScheme name="Theme3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Theme30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Theme30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r="5400000" dist="2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r="5400000" dist="23000" rotWithShape="0">
              <a:srgbClr val="000000">
                <a:alpha val="35"/>
              </a:srgbClr>
            </a:outerShdw>
          </a:effectLst>
        </a:effectStyle>
        <a:effectStyle>
          <a:effectLst>
            <a:outerShdw blurRad="40000" dir="5400000" dist="23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dir="t" rig="threePt">
              <a:rot lat="0" lon="0" rev="1200000"/>
            </a:lightRig>
          </a:scene3d>
          <a:sp3d>
            <a:bevelT h="25400" w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b="180000" l="50000" r="50000" t="-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b="50000" l="50000" r="50000" t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Slides>1</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1" baseType="lpstr">
      <vt:lpstr>Office Theme</vt:lpstr>
    </vt:vector>
  </TitlesOfParts>
  <Company>Microsoft Corporation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Unknown Creator</dc:creator>
  <cp:lastModifiedBy>Unknown Creator</cp:lastModifiedBy>
  <dcterms:created xsi:type="dcterms:W3CDTF">2024-11-17T06:40:53Z</dcterms:created>
  <dcterms:modified xsi:type="dcterms:W3CDTF">2024-11-17T06:40:53Z</dcterms:modified>
  <dc:title>Untitled Presentation</dc:title>
  <dc:description/>
  <dc:subject/>
  <cp:keywords/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/>
</file>